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T Sans Narrow"/>
      <p:regular r:id="rId17"/>
      <p:bold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6.xml"/><Relationship Id="rId22" Type="http://schemas.openxmlformats.org/officeDocument/2006/relationships/font" Target="fonts/OpenSans-boldItalic.fntdata"/><Relationship Id="rId10" Type="http://schemas.openxmlformats.org/officeDocument/2006/relationships/slide" Target="slides/slide5.xml"/><Relationship Id="rId21"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TSansNarrow-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penSans-regular.fntdata"/><Relationship Id="rId6" Type="http://schemas.openxmlformats.org/officeDocument/2006/relationships/slide" Target="slides/slide1.xml"/><Relationship Id="rId18" Type="http://schemas.openxmlformats.org/officeDocument/2006/relationships/font" Target="fonts/PTSansNarrow-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bb5df4e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bb5df4e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ba400614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ba400614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b9d05ad8a4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b9d05ad8a4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b9d05ad8a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b9d05ad8a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b9d05ad8a4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b9d05ad8a4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bb24ef004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bb24ef004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ba4006146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ba4006146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bb23b51d7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bb23b51d7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ba347464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ba347464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ba400614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ba400614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ncei.noaa.gov/products/northeast-pacific-regional-climatology" TargetMode="External"/><Relationship Id="rId4" Type="http://schemas.openxmlformats.org/officeDocument/2006/relationships/hyperlink" Target="https://www.ncei.noaa.gov/products/ocean-chemistry" TargetMode="External"/><Relationship Id="rId9" Type="http://schemas.openxmlformats.org/officeDocument/2006/relationships/hyperlink" Target="https://oceandata.sci.gsfc.nasa.gov/l3/" TargetMode="External"/><Relationship Id="rId5" Type="http://schemas.openxmlformats.org/officeDocument/2006/relationships/hyperlink" Target="https://data.noaa.gov/onestop/collections/details/69de57c2-1a86-4487-a73f-efd9c963079e" TargetMode="External"/><Relationship Id="rId6" Type="http://schemas.openxmlformats.org/officeDocument/2006/relationships/hyperlink" Target="https://www.pmel.noaa.gov/co2/story/CO2%20Data%20Discovery" TargetMode="External"/><Relationship Id="rId7" Type="http://schemas.openxmlformats.org/officeDocument/2006/relationships/hyperlink" Target="https://data.pmel.noaa.gov/socat/erddap/rest.html" TargetMode="External"/><Relationship Id="rId8" Type="http://schemas.openxmlformats.org/officeDocument/2006/relationships/hyperlink" Target="https://www.pmel.noaa.gov/co2/story/SOCA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2.jpg"/><Relationship Id="rId6"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GeOceanographers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Mary, Colin, Ellie, and Arya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548925" y="749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Future Directions With Data Acquisition  </a:t>
            </a:r>
            <a:endParaRPr/>
          </a:p>
        </p:txBody>
      </p:sp>
      <p:sp>
        <p:nvSpPr>
          <p:cNvPr id="138" name="Google Shape;138;p22"/>
          <p:cNvSpPr txBox="1"/>
          <p:nvPr>
            <p:ph idx="1" type="body"/>
          </p:nvPr>
        </p:nvSpPr>
        <p:spPr>
          <a:xfrm>
            <a:off x="311700" y="715875"/>
            <a:ext cx="8520600" cy="8871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a:t>Depending on the region/geographic context that will work for our project, different approaches and datasets can be utilized </a:t>
            </a:r>
            <a:endParaRPr/>
          </a:p>
        </p:txBody>
      </p:sp>
      <p:pic>
        <p:nvPicPr>
          <p:cNvPr id="139" name="Google Shape;139;p22"/>
          <p:cNvPicPr preferRelativeResize="0"/>
          <p:nvPr/>
        </p:nvPicPr>
        <p:blipFill>
          <a:blip r:embed="rId3">
            <a:alphaModFix/>
          </a:blip>
          <a:stretch>
            <a:fillRect/>
          </a:stretch>
        </p:blipFill>
        <p:spPr>
          <a:xfrm>
            <a:off x="626875" y="2765663"/>
            <a:ext cx="2686050" cy="1704975"/>
          </a:xfrm>
          <a:prstGeom prst="rect">
            <a:avLst/>
          </a:prstGeom>
          <a:noFill/>
          <a:ln>
            <a:noFill/>
          </a:ln>
        </p:spPr>
      </p:pic>
      <p:pic>
        <p:nvPicPr>
          <p:cNvPr id="140" name="Google Shape;140;p22"/>
          <p:cNvPicPr preferRelativeResize="0"/>
          <p:nvPr/>
        </p:nvPicPr>
        <p:blipFill>
          <a:blip r:embed="rId4">
            <a:alphaModFix/>
          </a:blip>
          <a:stretch>
            <a:fillRect/>
          </a:stretch>
        </p:blipFill>
        <p:spPr>
          <a:xfrm>
            <a:off x="7130625" y="2219675"/>
            <a:ext cx="1356200" cy="1356200"/>
          </a:xfrm>
          <a:prstGeom prst="rect">
            <a:avLst/>
          </a:prstGeom>
          <a:noFill/>
          <a:ln>
            <a:noFill/>
          </a:ln>
        </p:spPr>
      </p:pic>
      <p:pic>
        <p:nvPicPr>
          <p:cNvPr id="141" name="Google Shape;141;p22"/>
          <p:cNvPicPr preferRelativeResize="0"/>
          <p:nvPr/>
        </p:nvPicPr>
        <p:blipFill>
          <a:blip r:embed="rId5">
            <a:alphaModFix/>
          </a:blip>
          <a:stretch>
            <a:fillRect/>
          </a:stretch>
        </p:blipFill>
        <p:spPr>
          <a:xfrm>
            <a:off x="5830975" y="2495272"/>
            <a:ext cx="1080575" cy="1080600"/>
          </a:xfrm>
          <a:prstGeom prst="rect">
            <a:avLst/>
          </a:prstGeom>
          <a:noFill/>
          <a:ln>
            <a:noFill/>
          </a:ln>
        </p:spPr>
      </p:pic>
      <p:sp>
        <p:nvSpPr>
          <p:cNvPr id="142" name="Google Shape;142;p22"/>
          <p:cNvSpPr/>
          <p:nvPr/>
        </p:nvSpPr>
        <p:spPr>
          <a:xfrm>
            <a:off x="505600" y="2615550"/>
            <a:ext cx="2928600" cy="2005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3" name="Google Shape;143;p22"/>
          <p:cNvSpPr/>
          <p:nvPr/>
        </p:nvSpPr>
        <p:spPr>
          <a:xfrm>
            <a:off x="5376350" y="2219675"/>
            <a:ext cx="3588300" cy="2695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4" name="Google Shape;144;p22"/>
          <p:cNvSpPr txBox="1"/>
          <p:nvPr/>
        </p:nvSpPr>
        <p:spPr>
          <a:xfrm>
            <a:off x="1437250" y="2169100"/>
            <a:ext cx="23247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Open Sans"/>
                <a:ea typeface="Open Sans"/>
                <a:cs typeface="Open Sans"/>
                <a:sym typeface="Open Sans"/>
              </a:rPr>
              <a:t>Local </a:t>
            </a:r>
            <a:endParaRPr b="1" sz="1800">
              <a:solidFill>
                <a:schemeClr val="dk2"/>
              </a:solidFill>
              <a:latin typeface="Open Sans"/>
              <a:ea typeface="Open Sans"/>
              <a:cs typeface="Open Sans"/>
              <a:sym typeface="Open Sans"/>
            </a:endParaRPr>
          </a:p>
        </p:txBody>
      </p:sp>
      <p:sp>
        <p:nvSpPr>
          <p:cNvPr id="145" name="Google Shape;145;p22"/>
          <p:cNvSpPr txBox="1"/>
          <p:nvPr/>
        </p:nvSpPr>
        <p:spPr>
          <a:xfrm>
            <a:off x="6580750" y="1779750"/>
            <a:ext cx="23247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Open Sans"/>
                <a:ea typeface="Open Sans"/>
                <a:cs typeface="Open Sans"/>
                <a:sym typeface="Open Sans"/>
              </a:rPr>
              <a:t>Global </a:t>
            </a:r>
            <a:r>
              <a:rPr b="1" lang="en" sz="1800">
                <a:solidFill>
                  <a:schemeClr val="dk2"/>
                </a:solidFill>
                <a:latin typeface="Open Sans"/>
                <a:ea typeface="Open Sans"/>
                <a:cs typeface="Open Sans"/>
                <a:sym typeface="Open Sans"/>
              </a:rPr>
              <a:t> </a:t>
            </a:r>
            <a:endParaRPr b="1" sz="1800">
              <a:solidFill>
                <a:schemeClr val="dk2"/>
              </a:solidFill>
              <a:latin typeface="Open Sans"/>
              <a:ea typeface="Open Sans"/>
              <a:cs typeface="Open Sans"/>
              <a:sym typeface="Open Sans"/>
            </a:endParaRPr>
          </a:p>
        </p:txBody>
      </p:sp>
      <p:pic>
        <p:nvPicPr>
          <p:cNvPr id="146" name="Google Shape;146;p22"/>
          <p:cNvPicPr preferRelativeResize="0"/>
          <p:nvPr/>
        </p:nvPicPr>
        <p:blipFill>
          <a:blip r:embed="rId6">
            <a:alphaModFix/>
          </a:blip>
          <a:stretch>
            <a:fillRect/>
          </a:stretch>
        </p:blipFill>
        <p:spPr>
          <a:xfrm>
            <a:off x="6580750" y="3575875"/>
            <a:ext cx="1313400" cy="131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Links to explore (in progress)</a:t>
            </a:r>
            <a:endParaRPr/>
          </a:p>
        </p:txBody>
      </p:sp>
      <p:sp>
        <p:nvSpPr>
          <p:cNvPr id="152" name="Google Shape;152;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1100">
                <a:solidFill>
                  <a:srgbClr val="000000"/>
                </a:solidFill>
                <a:latin typeface="Arial"/>
                <a:ea typeface="Arial"/>
                <a:cs typeface="Arial"/>
                <a:sym typeface="Arial"/>
              </a:rPr>
              <a:t>Climatology:</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u="sng">
                <a:solidFill>
                  <a:srgbClr val="1155CC"/>
                </a:solidFill>
                <a:latin typeface="Arial"/>
                <a:ea typeface="Arial"/>
                <a:cs typeface="Arial"/>
                <a:sym typeface="Arial"/>
                <a:hlinkClick r:id="rId3">
                  <a:extLst>
                    <a:ext uri="{A12FA001-AC4F-418D-AE19-62706E023703}">
                      <ahyp:hlinkClr val="tx"/>
                    </a:ext>
                  </a:extLst>
                </a:hlinkClick>
              </a:rPr>
              <a:t>https://www.ncei.noaa.gov/products/northeast-pacific-regional-climatology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Ocean chemistry:</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4"/>
              </a:rPr>
              <a:t>https://www.ncei.noaa.gov/products/ocean-chemistry</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5"/>
              </a:rPr>
              <a:t>https://data.noaa.gov/onestop/collections/details/69de57c2-1a86-4487-a73f-efd9c963079e</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For presentation 1: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NOAA PMEL Carbon Program Interactive Search Module: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u="sng">
                <a:solidFill>
                  <a:srgbClr val="1155CC"/>
                </a:solidFill>
                <a:latin typeface="Arial"/>
                <a:ea typeface="Arial"/>
                <a:cs typeface="Arial"/>
                <a:sym typeface="Arial"/>
                <a:hlinkClick r:id="rId6">
                  <a:extLst>
                    <a:ext uri="{A12FA001-AC4F-418D-AE19-62706E023703}">
                      <ahyp:hlinkClr val="tx"/>
                    </a:ext>
                  </a:extLst>
                </a:hlinkClick>
              </a:rPr>
              <a:t>https://www.pmel.noaa.gov/co2/story/CO2%20Data%20Discovery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ERDAPP Usage Instructions: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u="sng">
                <a:solidFill>
                  <a:srgbClr val="1155CC"/>
                </a:solidFill>
                <a:latin typeface="Arial"/>
                <a:ea typeface="Arial"/>
                <a:cs typeface="Arial"/>
                <a:sym typeface="Arial"/>
                <a:hlinkClick r:id="rId7">
                  <a:extLst>
                    <a:ext uri="{A12FA001-AC4F-418D-AE19-62706E023703}">
                      <ahyp:hlinkClr val="tx"/>
                    </a:ext>
                  </a:extLst>
                </a:hlinkClick>
              </a:rPr>
              <a:t>https://data.pmel.noaa.gov/socat/erddap/rest.html</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a:t>Information on socat (surface ocean co2 atlas) </a:t>
            </a:r>
            <a:endParaRPr/>
          </a:p>
          <a:p>
            <a:pPr indent="0" lvl="0" marL="0" rtl="0" algn="l">
              <a:spcBef>
                <a:spcPts val="1200"/>
              </a:spcBef>
              <a:spcAft>
                <a:spcPts val="0"/>
              </a:spcAft>
              <a:buNone/>
            </a:pPr>
            <a:r>
              <a:rPr lang="en" u="sng">
                <a:solidFill>
                  <a:schemeClr val="hlink"/>
                </a:solidFill>
                <a:hlinkClick r:id="rId8"/>
              </a:rPr>
              <a:t>https://www.pmel.noaa.gov/co2/story/SOCAT</a:t>
            </a:r>
            <a:r>
              <a:rPr lang="en"/>
              <a:t> </a:t>
            </a:r>
            <a:endParaRPr/>
          </a:p>
          <a:p>
            <a:pPr indent="0" lvl="0" marL="0" rtl="0" algn="l">
              <a:spcBef>
                <a:spcPts val="1200"/>
              </a:spcBef>
              <a:spcAft>
                <a:spcPts val="0"/>
              </a:spcAft>
              <a:buNone/>
            </a:pPr>
            <a:r>
              <a:rPr lang="en"/>
              <a:t>NASA Ocean Color (MODIS, SST, ocean surface </a:t>
            </a:r>
            <a:r>
              <a:rPr lang="en"/>
              <a:t>temperature</a:t>
            </a:r>
            <a:r>
              <a:rPr lang="en"/>
              <a:t>) </a:t>
            </a:r>
            <a:endParaRPr/>
          </a:p>
          <a:p>
            <a:pPr indent="0" lvl="0" marL="0" rtl="0" algn="l">
              <a:spcBef>
                <a:spcPts val="1200"/>
              </a:spcBef>
              <a:spcAft>
                <a:spcPts val="0"/>
              </a:spcAft>
              <a:buNone/>
            </a:pPr>
            <a:r>
              <a:rPr lang="en" u="sng">
                <a:solidFill>
                  <a:schemeClr val="hlink"/>
                </a:solidFill>
                <a:hlinkClick r:id="rId9"/>
              </a:rPr>
              <a:t>https://oceandata.sci.gsfc.nasa.gov/l3/</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Mary Orrand</a:t>
            </a:r>
            <a:endParaRPr/>
          </a:p>
        </p:txBody>
      </p:sp>
      <p:sp>
        <p:nvSpPr>
          <p:cNvPr id="73" name="Google Shape;73;p14"/>
          <p:cNvSpPr txBox="1"/>
          <p:nvPr>
            <p:ph idx="1" type="body"/>
          </p:nvPr>
        </p:nvSpPr>
        <p:spPr>
          <a:xfrm>
            <a:off x="311700" y="1005450"/>
            <a:ext cx="8520600" cy="3563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Background Expertise</a:t>
            </a:r>
            <a:endParaRPr b="1"/>
          </a:p>
          <a:p>
            <a:pPr indent="0" lvl="0" marL="0" rtl="0" algn="l">
              <a:spcBef>
                <a:spcPts val="1200"/>
              </a:spcBef>
              <a:spcAft>
                <a:spcPts val="0"/>
              </a:spcAft>
              <a:buNone/>
            </a:pPr>
            <a:r>
              <a:rPr lang="en"/>
              <a:t>-Geochemistry and Hydrology</a:t>
            </a:r>
            <a:endParaRPr/>
          </a:p>
          <a:p>
            <a:pPr indent="0" lvl="0" marL="0" rtl="0" algn="l">
              <a:spcBef>
                <a:spcPts val="1200"/>
              </a:spcBef>
              <a:spcAft>
                <a:spcPts val="0"/>
              </a:spcAft>
              <a:buNone/>
            </a:pPr>
            <a:r>
              <a:rPr lang="en"/>
              <a:t>-Environmental Forensics using radiogenic and stable isotopes </a:t>
            </a:r>
            <a:endParaRPr/>
          </a:p>
          <a:p>
            <a:pPr indent="0" lvl="0" marL="0" rtl="0" algn="l">
              <a:spcBef>
                <a:spcPts val="1200"/>
              </a:spcBef>
              <a:spcAft>
                <a:spcPts val="0"/>
              </a:spcAft>
              <a:buNone/>
            </a:pPr>
            <a:r>
              <a:rPr lang="en"/>
              <a:t>-Carbon capture technologies, namely enhanced rock weathering</a:t>
            </a:r>
            <a:endParaRPr/>
          </a:p>
          <a:p>
            <a:pPr indent="0" lvl="0" marL="0" rtl="0" algn="l">
              <a:spcBef>
                <a:spcPts val="1200"/>
              </a:spcBef>
              <a:spcAft>
                <a:spcPts val="0"/>
              </a:spcAft>
              <a:buNone/>
            </a:pPr>
            <a:r>
              <a:rPr lang="en"/>
              <a:t>-Carbon cycling in river systems</a:t>
            </a:r>
            <a:endParaRPr/>
          </a:p>
          <a:p>
            <a:pPr indent="0" lvl="0" marL="0" rtl="0" algn="l">
              <a:spcBef>
                <a:spcPts val="1200"/>
              </a:spcBef>
              <a:spcAft>
                <a:spcPts val="0"/>
              </a:spcAft>
              <a:buNone/>
            </a:pPr>
            <a:r>
              <a:rPr lang="en"/>
              <a:t>-Coastal hazards</a:t>
            </a:r>
            <a:endParaRPr/>
          </a:p>
          <a:p>
            <a:pPr indent="0" lvl="0" marL="0" rtl="0" algn="l">
              <a:spcBef>
                <a:spcPts val="1200"/>
              </a:spcBef>
              <a:spcAft>
                <a:spcPts val="0"/>
              </a:spcAft>
              <a:buNone/>
            </a:pPr>
            <a:r>
              <a:rPr lang="en"/>
              <a:t>-Field data collection, interpretation and analysis</a:t>
            </a:r>
            <a:endParaRPr/>
          </a:p>
          <a:p>
            <a:pPr indent="0" lvl="0" marL="0" rtl="0" algn="l">
              <a:spcBef>
                <a:spcPts val="1200"/>
              </a:spcBef>
              <a:spcAft>
                <a:spcPts val="0"/>
              </a:spcAft>
              <a:buNone/>
            </a:pPr>
            <a:r>
              <a:rPr lang="en"/>
              <a:t>-Interdisciplinary </a:t>
            </a:r>
            <a:r>
              <a:rPr lang="en"/>
              <a:t>research</a:t>
            </a:r>
            <a:r>
              <a:rPr lang="en"/>
              <a:t> and communication</a:t>
            </a:r>
            <a:endParaRPr/>
          </a:p>
          <a:p>
            <a:pPr indent="0" lvl="0" marL="0" rtl="0" algn="l">
              <a:spcBef>
                <a:spcPts val="1200"/>
              </a:spcBef>
              <a:spcAft>
                <a:spcPts val="1200"/>
              </a:spcAft>
              <a:buNone/>
            </a:pPr>
            <a:r>
              <a:rPr lang="en"/>
              <a:t>-Rockhounding!</a:t>
            </a:r>
            <a:endParaRPr/>
          </a:p>
        </p:txBody>
      </p:sp>
      <p:pic>
        <p:nvPicPr>
          <p:cNvPr id="74" name="Google Shape;74;p14" title="20250618_134036.jpg"/>
          <p:cNvPicPr preferRelativeResize="0"/>
          <p:nvPr/>
        </p:nvPicPr>
        <p:blipFill>
          <a:blip r:embed="rId3">
            <a:alphaModFix/>
          </a:blip>
          <a:stretch>
            <a:fillRect/>
          </a:stretch>
        </p:blipFill>
        <p:spPr>
          <a:xfrm>
            <a:off x="6940550" y="2185275"/>
            <a:ext cx="2096901" cy="2795848"/>
          </a:xfrm>
          <a:prstGeom prst="rect">
            <a:avLst/>
          </a:prstGeom>
          <a:noFill/>
          <a:ln>
            <a:noFill/>
          </a:ln>
        </p:spPr>
      </p:pic>
      <p:pic>
        <p:nvPicPr>
          <p:cNvPr id="75" name="Google Shape;75;p14" title="20250618_133956.jpg"/>
          <p:cNvPicPr preferRelativeResize="0"/>
          <p:nvPr/>
        </p:nvPicPr>
        <p:blipFill>
          <a:blip r:embed="rId4">
            <a:alphaModFix/>
          </a:blip>
          <a:stretch>
            <a:fillRect/>
          </a:stretch>
        </p:blipFill>
        <p:spPr>
          <a:xfrm>
            <a:off x="5046338" y="2571750"/>
            <a:ext cx="1807039" cy="2409375"/>
          </a:xfrm>
          <a:prstGeom prst="rect">
            <a:avLst/>
          </a:prstGeom>
          <a:noFill/>
          <a:ln>
            <a:noFill/>
          </a:ln>
        </p:spPr>
      </p:pic>
      <p:pic>
        <p:nvPicPr>
          <p:cNvPr id="76" name="Google Shape;76;p14" title="20250929_115400.jpg"/>
          <p:cNvPicPr preferRelativeResize="0"/>
          <p:nvPr/>
        </p:nvPicPr>
        <p:blipFill>
          <a:blip r:embed="rId5">
            <a:alphaModFix/>
          </a:blip>
          <a:stretch>
            <a:fillRect/>
          </a:stretch>
        </p:blipFill>
        <p:spPr>
          <a:xfrm>
            <a:off x="7202206" y="0"/>
            <a:ext cx="1573582" cy="2098099"/>
          </a:xfrm>
          <a:prstGeom prst="rect">
            <a:avLst/>
          </a:prstGeom>
          <a:noFill/>
          <a:ln>
            <a:noFill/>
          </a:ln>
        </p:spPr>
      </p:pic>
      <p:pic>
        <p:nvPicPr>
          <p:cNvPr id="77" name="Google Shape;77;p14" title="pangolin.jpg"/>
          <p:cNvPicPr preferRelativeResize="0"/>
          <p:nvPr/>
        </p:nvPicPr>
        <p:blipFill>
          <a:blip r:embed="rId6">
            <a:alphaModFix/>
          </a:blip>
          <a:stretch>
            <a:fillRect/>
          </a:stretch>
        </p:blipFill>
        <p:spPr>
          <a:xfrm>
            <a:off x="4571999" y="182275"/>
            <a:ext cx="2368550" cy="15562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Ellie Barkyoumb </a:t>
            </a:r>
            <a:endParaRPr/>
          </a:p>
        </p:txBody>
      </p:sp>
      <p:sp>
        <p:nvSpPr>
          <p:cNvPr id="83" name="Google Shape;83;p15"/>
          <p:cNvSpPr txBox="1"/>
          <p:nvPr>
            <p:ph idx="1" type="body"/>
          </p:nvPr>
        </p:nvSpPr>
        <p:spPr>
          <a:xfrm>
            <a:off x="276275" y="1027300"/>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Bachelor of Science in Marine Science &amp; Geology from the University of Miami </a:t>
            </a:r>
            <a:endParaRPr/>
          </a:p>
          <a:p>
            <a:pPr indent="-317500" lvl="1" marL="914400" rtl="0" algn="l">
              <a:spcBef>
                <a:spcPts val="0"/>
              </a:spcBef>
              <a:spcAft>
                <a:spcPts val="0"/>
              </a:spcAft>
              <a:buSzPts val="1400"/>
              <a:buChar char="○"/>
            </a:pPr>
            <a:r>
              <a:rPr lang="en"/>
              <a:t>Sedimentology of modern carbonate systems (Florida Keys, Bahamas, Red Sea) </a:t>
            </a:r>
            <a:endParaRPr/>
          </a:p>
          <a:p>
            <a:pPr indent="-317500" lvl="1" marL="914400" rtl="0" algn="l">
              <a:spcBef>
                <a:spcPts val="0"/>
              </a:spcBef>
              <a:spcAft>
                <a:spcPts val="0"/>
              </a:spcAft>
              <a:buSzPts val="1400"/>
              <a:buChar char="○"/>
            </a:pPr>
            <a:r>
              <a:rPr lang="en"/>
              <a:t>Also developed interests in geochemistry! </a:t>
            </a:r>
            <a:endParaRPr/>
          </a:p>
          <a:p>
            <a:pPr indent="-342900" lvl="0" marL="457200" rtl="0" algn="l">
              <a:spcBef>
                <a:spcPts val="0"/>
              </a:spcBef>
              <a:spcAft>
                <a:spcPts val="0"/>
              </a:spcAft>
              <a:buSzPts val="1800"/>
              <a:buChar char="●"/>
            </a:pPr>
            <a:r>
              <a:rPr lang="en"/>
              <a:t>First year PhD student in Oceanography @ UW </a:t>
            </a:r>
            <a:endParaRPr/>
          </a:p>
          <a:p>
            <a:pPr indent="-317500" lvl="1" marL="914400" rtl="0" algn="l">
              <a:spcBef>
                <a:spcPts val="0"/>
              </a:spcBef>
              <a:spcAft>
                <a:spcPts val="0"/>
              </a:spcAft>
              <a:buSzPts val="1400"/>
              <a:buChar char="○"/>
            </a:pPr>
            <a:r>
              <a:rPr lang="en"/>
              <a:t> Marine carbon dioxide removal (mCDR) through mineral carbonation (in subseafloor basalts) </a:t>
            </a:r>
            <a:endParaRPr/>
          </a:p>
          <a:p>
            <a:pPr indent="-317500" lvl="1" marL="914400" rtl="0" algn="l">
              <a:spcBef>
                <a:spcPts val="0"/>
              </a:spcBef>
              <a:spcAft>
                <a:spcPts val="0"/>
              </a:spcAft>
              <a:buSzPts val="1400"/>
              <a:buChar char="○"/>
            </a:pPr>
            <a:r>
              <a:rPr lang="en"/>
              <a:t>Fluid flow and chemical fluxes at subduction zones</a:t>
            </a:r>
            <a:endParaRPr/>
          </a:p>
          <a:p>
            <a:pPr indent="-342900" lvl="0" marL="457200" rtl="0" algn="l">
              <a:spcBef>
                <a:spcPts val="0"/>
              </a:spcBef>
              <a:spcAft>
                <a:spcPts val="0"/>
              </a:spcAft>
              <a:buSzPts val="1800"/>
              <a:buChar char="●"/>
            </a:pPr>
            <a:r>
              <a:rPr lang="en"/>
              <a:t>General interests: geohazards, climate change mitigation,                         and marine geochemistry </a:t>
            </a:r>
            <a:endParaRPr/>
          </a:p>
          <a:p>
            <a:pPr indent="0" lvl="0" marL="0" rtl="0" algn="l">
              <a:spcBef>
                <a:spcPts val="1200"/>
              </a:spcBef>
              <a:spcAft>
                <a:spcPts val="1200"/>
              </a:spcAft>
              <a:buNone/>
            </a:pPr>
            <a:r>
              <a:t/>
            </a:r>
            <a:endParaRPr/>
          </a:p>
        </p:txBody>
      </p:sp>
      <p:pic>
        <p:nvPicPr>
          <p:cNvPr id="84" name="Google Shape;84;p15"/>
          <p:cNvPicPr preferRelativeResize="0"/>
          <p:nvPr/>
        </p:nvPicPr>
        <p:blipFill>
          <a:blip r:embed="rId3">
            <a:alphaModFix/>
          </a:blip>
          <a:stretch>
            <a:fillRect/>
          </a:stretch>
        </p:blipFill>
        <p:spPr>
          <a:xfrm>
            <a:off x="4901025" y="3416300"/>
            <a:ext cx="1822126" cy="1366598"/>
          </a:xfrm>
          <a:prstGeom prst="rect">
            <a:avLst/>
          </a:prstGeom>
          <a:noFill/>
          <a:ln>
            <a:noFill/>
          </a:ln>
        </p:spPr>
      </p:pic>
      <p:pic>
        <p:nvPicPr>
          <p:cNvPr id="85" name="Google Shape;85;p15"/>
          <p:cNvPicPr preferRelativeResize="0"/>
          <p:nvPr/>
        </p:nvPicPr>
        <p:blipFill>
          <a:blip r:embed="rId4">
            <a:alphaModFix/>
          </a:blip>
          <a:stretch>
            <a:fillRect/>
          </a:stretch>
        </p:blipFill>
        <p:spPr>
          <a:xfrm>
            <a:off x="7112893" y="2703775"/>
            <a:ext cx="1559324" cy="2079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48972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Colin Watson</a:t>
            </a:r>
            <a:endParaRPr/>
          </a:p>
        </p:txBody>
      </p:sp>
      <p:sp>
        <p:nvSpPr>
          <p:cNvPr id="91" name="Google Shape;91;p16"/>
          <p:cNvSpPr txBox="1"/>
          <p:nvPr>
            <p:ph idx="1" type="body"/>
          </p:nvPr>
        </p:nvSpPr>
        <p:spPr>
          <a:xfrm>
            <a:off x="311700" y="1193913"/>
            <a:ext cx="5847900" cy="1377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Undergraduate in Geoscience</a:t>
            </a:r>
            <a:endParaRPr/>
          </a:p>
          <a:p>
            <a:pPr indent="0" lvl="0" marL="0" rtl="0" algn="l">
              <a:spcBef>
                <a:spcPts val="1200"/>
              </a:spcBef>
              <a:spcAft>
                <a:spcPts val="0"/>
              </a:spcAft>
              <a:buNone/>
            </a:pPr>
            <a:r>
              <a:rPr lang="en"/>
              <a:t>Some experience with GIS</a:t>
            </a:r>
            <a:endParaRPr/>
          </a:p>
          <a:p>
            <a:pPr indent="0" lvl="0" marL="0" rtl="0" algn="l">
              <a:spcBef>
                <a:spcPts val="1200"/>
              </a:spcBef>
              <a:spcAft>
                <a:spcPts val="1200"/>
              </a:spcAft>
              <a:buNone/>
            </a:pPr>
            <a:r>
              <a:rPr lang="en"/>
              <a:t>General interests in climate change mitigation and point source carbon capture.</a:t>
            </a:r>
            <a:endParaRPr/>
          </a:p>
        </p:txBody>
      </p:sp>
      <p:pic>
        <p:nvPicPr>
          <p:cNvPr id="92" name="Google Shape;92;p16"/>
          <p:cNvPicPr preferRelativeResize="0"/>
          <p:nvPr/>
        </p:nvPicPr>
        <p:blipFill rotWithShape="1">
          <a:blip r:embed="rId3">
            <a:alphaModFix/>
          </a:blip>
          <a:srcRect b="0" l="0" r="0" t="0"/>
          <a:stretch/>
        </p:blipFill>
        <p:spPr>
          <a:xfrm>
            <a:off x="6286275" y="340200"/>
            <a:ext cx="2398175" cy="4305017"/>
          </a:xfrm>
          <a:prstGeom prst="rect">
            <a:avLst/>
          </a:prstGeom>
          <a:noFill/>
          <a:ln>
            <a:noFill/>
          </a:ln>
        </p:spPr>
      </p:pic>
      <p:pic>
        <p:nvPicPr>
          <p:cNvPr id="93" name="Google Shape;93;p16"/>
          <p:cNvPicPr preferRelativeResize="0"/>
          <p:nvPr/>
        </p:nvPicPr>
        <p:blipFill>
          <a:blip r:embed="rId4">
            <a:alphaModFix/>
          </a:blip>
          <a:stretch>
            <a:fillRect/>
          </a:stretch>
        </p:blipFill>
        <p:spPr>
          <a:xfrm>
            <a:off x="311700" y="2571750"/>
            <a:ext cx="4629940" cy="2267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Arya Ranu</a:t>
            </a:r>
            <a:endParaRPr/>
          </a:p>
        </p:txBody>
      </p:sp>
      <p:sp>
        <p:nvSpPr>
          <p:cNvPr id="99" name="Google Shape;99;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Escaped ECE! Undergraduate in Geology, minor in Mathematics </a:t>
            </a:r>
            <a:endParaRPr/>
          </a:p>
          <a:p>
            <a:pPr indent="0" lvl="0" marL="0" rtl="0" algn="l">
              <a:spcBef>
                <a:spcPts val="1200"/>
              </a:spcBef>
              <a:spcAft>
                <a:spcPts val="0"/>
              </a:spcAft>
              <a:buNone/>
            </a:pPr>
            <a:r>
              <a:rPr lang="en"/>
              <a:t>Interest in Seismology, DSP in the geosciences, ML/CNN for seismic risk modeling</a:t>
            </a:r>
            <a:endParaRPr/>
          </a:p>
          <a:p>
            <a:pPr indent="0" lvl="0" marL="0" rtl="0" algn="l">
              <a:spcBef>
                <a:spcPts val="1200"/>
              </a:spcBef>
              <a:spcAft>
                <a:spcPts val="0"/>
              </a:spcAft>
              <a:buNone/>
            </a:pPr>
            <a:r>
              <a:rPr lang="en"/>
              <a:t>Current PNSN employee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0" name="Google Shape;100;p17"/>
          <p:cNvPicPr preferRelativeResize="0"/>
          <p:nvPr/>
        </p:nvPicPr>
        <p:blipFill>
          <a:blip r:embed="rId3">
            <a:alphaModFix/>
          </a:blip>
          <a:stretch>
            <a:fillRect/>
          </a:stretch>
        </p:blipFill>
        <p:spPr>
          <a:xfrm>
            <a:off x="311700" y="3059175"/>
            <a:ext cx="4631675" cy="1722025"/>
          </a:xfrm>
          <a:prstGeom prst="rect">
            <a:avLst/>
          </a:prstGeom>
          <a:noFill/>
          <a:ln>
            <a:noFill/>
          </a:ln>
        </p:spPr>
      </p:pic>
      <p:pic>
        <p:nvPicPr>
          <p:cNvPr id="101" name="Google Shape;101;p17"/>
          <p:cNvPicPr preferRelativeResize="0"/>
          <p:nvPr/>
        </p:nvPicPr>
        <p:blipFill>
          <a:blip r:embed="rId4">
            <a:alphaModFix/>
          </a:blip>
          <a:stretch>
            <a:fillRect/>
          </a:stretch>
        </p:blipFill>
        <p:spPr>
          <a:xfrm>
            <a:off x="5545450" y="2970625"/>
            <a:ext cx="3014500" cy="169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54750" y="1128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Topics of Interest</a:t>
            </a:r>
            <a:endParaRPr/>
          </a:p>
        </p:txBody>
      </p:sp>
      <p:sp>
        <p:nvSpPr>
          <p:cNvPr id="107" name="Google Shape;107;p18"/>
          <p:cNvSpPr txBox="1"/>
          <p:nvPr>
            <p:ph idx="1" type="body"/>
          </p:nvPr>
        </p:nvSpPr>
        <p:spPr>
          <a:xfrm>
            <a:off x="254750" y="820275"/>
            <a:ext cx="8520600" cy="33027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sz="2000"/>
              <a:t>Main Topic of Interest: </a:t>
            </a:r>
            <a:endParaRPr b="1" sz="2000"/>
          </a:p>
          <a:p>
            <a:pPr indent="0" lvl="0" marL="0" rtl="0" algn="l">
              <a:spcBef>
                <a:spcPts val="1200"/>
              </a:spcBef>
              <a:spcAft>
                <a:spcPts val="0"/>
              </a:spcAft>
              <a:buNone/>
            </a:pPr>
            <a:r>
              <a:rPr lang="en"/>
              <a:t>Can machine learning help to identify how warming oceans and climate change influence carbon cycling in coastal waters (carbon uptake versus release)? How do related chemical variables like temperature, pH, dissolved oxygen, and alkalinity interact and influence carbon storage, and how is this expected to change spatially or temporally?</a:t>
            </a:r>
            <a:endParaRPr/>
          </a:p>
          <a:p>
            <a:pPr indent="0" lvl="0" marL="0" rtl="0" algn="l">
              <a:spcBef>
                <a:spcPts val="1200"/>
              </a:spcBef>
              <a:spcAft>
                <a:spcPts val="0"/>
              </a:spcAft>
              <a:buNone/>
            </a:pPr>
            <a:r>
              <a:rPr b="1" lang="en"/>
              <a:t>Back up question</a:t>
            </a:r>
            <a:r>
              <a:rPr lang="en"/>
              <a:t> (If above topic is not looking feasible):</a:t>
            </a:r>
            <a:endParaRPr/>
          </a:p>
          <a:p>
            <a:pPr indent="0" lvl="0" marL="0" rtl="0" algn="l">
              <a:spcBef>
                <a:spcPts val="1200"/>
              </a:spcBef>
              <a:spcAft>
                <a:spcPts val="0"/>
              </a:spcAft>
              <a:buNone/>
            </a:pPr>
            <a:r>
              <a:rPr lang="en"/>
              <a:t>Can ML identify environmental conditions that contribute the most to coastal landslides and bluff failure in Washington (rainfall patterns, duration of storm events, slope/elevation of land features, hard armoring vs natural armoring, sediment input, etc?)</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are These Topics Interesting? </a:t>
            </a:r>
            <a:endParaRPr/>
          </a:p>
          <a:p>
            <a:pPr indent="0" lvl="0" marL="0" rtl="0" algn="l">
              <a:spcBef>
                <a:spcPts val="0"/>
              </a:spcBef>
              <a:spcAft>
                <a:spcPts val="0"/>
              </a:spcAft>
              <a:buNone/>
            </a:pPr>
            <a:r>
              <a:t/>
            </a:r>
            <a:endParaRPr/>
          </a:p>
        </p:txBody>
      </p:sp>
      <p:sp>
        <p:nvSpPr>
          <p:cNvPr id="113" name="Google Shape;113;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Coastal Carbon Cycles:</a:t>
            </a:r>
            <a:endParaRPr b="1"/>
          </a:p>
          <a:p>
            <a:pPr indent="-342900" lvl="0" marL="457200" rtl="0" algn="l">
              <a:spcBef>
                <a:spcPts val="1200"/>
              </a:spcBef>
              <a:spcAft>
                <a:spcPts val="0"/>
              </a:spcAft>
              <a:buSzPts val="1800"/>
              <a:buChar char="●"/>
            </a:pPr>
            <a:r>
              <a:rPr lang="en"/>
              <a:t>Ocean serves as really important carbon sink for the planet</a:t>
            </a:r>
            <a:endParaRPr/>
          </a:p>
          <a:p>
            <a:pPr indent="-342900" lvl="0" marL="457200" rtl="0" algn="l">
              <a:spcBef>
                <a:spcPts val="0"/>
              </a:spcBef>
              <a:spcAft>
                <a:spcPts val="0"/>
              </a:spcAft>
              <a:buSzPts val="1800"/>
              <a:buChar char="●"/>
            </a:pPr>
            <a:r>
              <a:rPr lang="en"/>
              <a:t>Climate regulation is heavily influenced by carbon cycle</a:t>
            </a:r>
            <a:endParaRPr/>
          </a:p>
          <a:p>
            <a:pPr indent="-342900" lvl="0" marL="457200" rtl="0" algn="l">
              <a:spcBef>
                <a:spcPts val="0"/>
              </a:spcBef>
              <a:spcAft>
                <a:spcPts val="0"/>
              </a:spcAft>
              <a:buSzPts val="1800"/>
              <a:buChar char="●"/>
            </a:pPr>
            <a:r>
              <a:rPr lang="en"/>
              <a:t>Warming oceans will change carbon chemistry through thermodynamics</a:t>
            </a:r>
            <a:endParaRPr/>
          </a:p>
          <a:p>
            <a:pPr indent="-342900" lvl="0" marL="457200" rtl="0" algn="l">
              <a:spcBef>
                <a:spcPts val="0"/>
              </a:spcBef>
              <a:spcAft>
                <a:spcPts val="0"/>
              </a:spcAft>
              <a:buSzPts val="1800"/>
              <a:buChar char="●"/>
            </a:pPr>
            <a:r>
              <a:rPr lang="en"/>
              <a:t>Marine species are impacted by these changes</a:t>
            </a:r>
            <a:endParaRPr/>
          </a:p>
          <a:p>
            <a:pPr indent="-342900" lvl="0" marL="457200" rtl="0" algn="l">
              <a:spcBef>
                <a:spcPts val="0"/>
              </a:spcBef>
              <a:spcAft>
                <a:spcPts val="0"/>
              </a:spcAft>
              <a:buSzPts val="1800"/>
              <a:buChar char="●"/>
            </a:pPr>
            <a:r>
              <a:rPr lang="en"/>
              <a:t>Will these changes </a:t>
            </a:r>
            <a:r>
              <a:rPr lang="en"/>
              <a:t>contribute</a:t>
            </a:r>
            <a:r>
              <a:rPr lang="en"/>
              <a:t> towards a negative feedback loop with global warming?</a:t>
            </a:r>
            <a:endParaRPr/>
          </a:p>
          <a:p>
            <a:pPr indent="-342900" lvl="0" marL="457200" rtl="0" algn="l">
              <a:spcBef>
                <a:spcPts val="0"/>
              </a:spcBef>
              <a:spcAft>
                <a:spcPts val="0"/>
              </a:spcAft>
              <a:buSzPts val="1800"/>
              <a:buChar char="●"/>
            </a:pPr>
            <a:r>
              <a:rPr lang="en"/>
              <a:t>Can machine learning help identify trends, relationships, and contribute towards climate predictions?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 and Basic Metadata</a:t>
            </a:r>
            <a:endParaRPr/>
          </a:p>
        </p:txBody>
      </p:sp>
      <p:sp>
        <p:nvSpPr>
          <p:cNvPr id="119" name="Google Shape;119;p20"/>
          <p:cNvSpPr txBox="1"/>
          <p:nvPr>
            <p:ph idx="1" type="body"/>
          </p:nvPr>
        </p:nvSpPr>
        <p:spPr>
          <a:xfrm>
            <a:off x="311700" y="1266325"/>
            <a:ext cx="8520600" cy="26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National Oceanic and Atmospheric Administration </a:t>
            </a:r>
            <a:r>
              <a:rPr lang="en" sz="1200">
                <a:solidFill>
                  <a:srgbClr val="000000"/>
                </a:solidFill>
              </a:rPr>
              <a:t>NOAA &amp; National Centers for Environmental Information (NCEI)</a:t>
            </a:r>
            <a:endParaRPr sz="1200">
              <a:solidFill>
                <a:srgbClr val="000000"/>
              </a:solidFill>
            </a:endParaRPr>
          </a:p>
          <a:p>
            <a:pPr indent="0" lvl="0" marL="0" rtl="0" algn="l">
              <a:spcBef>
                <a:spcPts val="1200"/>
              </a:spcBef>
              <a:spcAft>
                <a:spcPts val="0"/>
              </a:spcAft>
              <a:buNone/>
            </a:pPr>
            <a:r>
              <a:rPr lang="en" sz="1000">
                <a:solidFill>
                  <a:srgbClr val="000000"/>
                </a:solidFill>
              </a:rPr>
              <a:t>High-resolution ocean and atmosphere pCO2 time-series measurements from mooring Dabob_122W_48N in the Puget Sound </a:t>
            </a:r>
            <a:endParaRPr sz="1000">
              <a:solidFill>
                <a:srgbClr val="000000"/>
              </a:solidFill>
            </a:endParaRPr>
          </a:p>
          <a:p>
            <a:pPr indent="-292100" lvl="0" marL="457200" rtl="0" algn="l">
              <a:spcBef>
                <a:spcPts val="1200"/>
              </a:spcBef>
              <a:spcAft>
                <a:spcPts val="0"/>
              </a:spcAft>
              <a:buClr>
                <a:srgbClr val="000000"/>
              </a:buClr>
              <a:buSzPts val="1000"/>
              <a:buChar char="●"/>
            </a:pPr>
            <a:r>
              <a:rPr lang="en" sz="1000">
                <a:solidFill>
                  <a:srgbClr val="000000"/>
                </a:solidFill>
              </a:rPr>
              <a:t>Time Period: June, 10, 2011 - November, 5, 2021</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Buoy Position: Dabob Bay 47.80°N, 122.80°W</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Equipment: MAPCO2® buoy</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Measurements</a:t>
            </a:r>
            <a:r>
              <a:rPr lang="en" sz="1000">
                <a:solidFill>
                  <a:srgbClr val="000000"/>
                </a:solidFill>
              </a:rPr>
              <a:t>: </a:t>
            </a:r>
            <a:endParaRPr sz="1000">
              <a:solidFill>
                <a:srgbClr val="000000"/>
              </a:solidFill>
            </a:endParaRPr>
          </a:p>
          <a:p>
            <a:pPr indent="-292100" lvl="1" marL="914400" rtl="0" algn="l">
              <a:spcBef>
                <a:spcPts val="0"/>
              </a:spcBef>
              <a:spcAft>
                <a:spcPts val="0"/>
              </a:spcAft>
              <a:buClr>
                <a:srgbClr val="000000"/>
              </a:buClr>
              <a:buSzPts val="1000"/>
              <a:buChar char="○"/>
            </a:pPr>
            <a:r>
              <a:rPr lang="en" sz="1000">
                <a:solidFill>
                  <a:srgbClr val="000000"/>
                </a:solidFill>
              </a:rPr>
              <a:t>sea surface salinity</a:t>
            </a:r>
            <a:endParaRPr sz="1000">
              <a:solidFill>
                <a:srgbClr val="000000"/>
              </a:solidFill>
            </a:endParaRPr>
          </a:p>
          <a:p>
            <a:pPr indent="-292100" lvl="1" marL="914400" rtl="0" algn="l">
              <a:spcBef>
                <a:spcPts val="0"/>
              </a:spcBef>
              <a:spcAft>
                <a:spcPts val="0"/>
              </a:spcAft>
              <a:buClr>
                <a:srgbClr val="000000"/>
              </a:buClr>
              <a:buSzPts val="1000"/>
              <a:buChar char="○"/>
            </a:pPr>
            <a:r>
              <a:rPr lang="en" sz="1000">
                <a:solidFill>
                  <a:srgbClr val="000000"/>
                </a:solidFill>
              </a:rPr>
              <a:t>pCO2 in atmosphere and water</a:t>
            </a:r>
            <a:endParaRPr sz="1000">
              <a:solidFill>
                <a:srgbClr val="000000"/>
              </a:solidFill>
            </a:endParaRPr>
          </a:p>
          <a:p>
            <a:pPr indent="-292100" lvl="1" marL="914400" rtl="0" algn="l">
              <a:spcBef>
                <a:spcPts val="0"/>
              </a:spcBef>
              <a:spcAft>
                <a:spcPts val="0"/>
              </a:spcAft>
              <a:buClr>
                <a:srgbClr val="000000"/>
              </a:buClr>
              <a:buSzPts val="1000"/>
              <a:buChar char="○"/>
            </a:pPr>
            <a:r>
              <a:rPr lang="en" sz="1000">
                <a:solidFill>
                  <a:srgbClr val="000000"/>
                </a:solidFill>
              </a:rPr>
              <a:t>Water temperature</a:t>
            </a:r>
            <a:endParaRPr sz="1000">
              <a:solidFill>
                <a:srgbClr val="000000"/>
              </a:solidFill>
            </a:endParaRPr>
          </a:p>
          <a:p>
            <a:pPr indent="0" lvl="0" marL="0" rtl="0" algn="l">
              <a:spcBef>
                <a:spcPts val="1200"/>
              </a:spcBef>
              <a:spcAft>
                <a:spcPts val="0"/>
              </a:spcAft>
              <a:buNone/>
            </a:pPr>
            <a:r>
              <a:rPr lang="en" sz="1250">
                <a:solidFill>
                  <a:srgbClr val="000000"/>
                </a:solidFill>
                <a:highlight>
                  <a:srgbClr val="FFFFFF"/>
                </a:highlight>
              </a:rPr>
              <a:t>NOAA Merged Land Ocean Global Surface Temperature Analysis</a:t>
            </a:r>
            <a:endParaRPr sz="1250">
              <a:solidFill>
                <a:srgbClr val="000000"/>
              </a:solidFill>
              <a:highlight>
                <a:srgbClr val="FFFFFF"/>
              </a:highlight>
            </a:endParaRPr>
          </a:p>
          <a:p>
            <a:pPr indent="-292100" lvl="0" marL="457200" rtl="0" algn="l">
              <a:spcBef>
                <a:spcPts val="1200"/>
              </a:spcBef>
              <a:spcAft>
                <a:spcPts val="0"/>
              </a:spcAft>
              <a:buClr>
                <a:srgbClr val="000000"/>
              </a:buClr>
              <a:buSzPts val="1000"/>
              <a:buChar char="●"/>
            </a:pPr>
            <a:r>
              <a:rPr lang="en" sz="1000">
                <a:solidFill>
                  <a:srgbClr val="000000"/>
                </a:solidFill>
              </a:rPr>
              <a:t>Average of sea-surface temperature and land surface </a:t>
            </a:r>
            <a:r>
              <a:rPr lang="en" sz="1000">
                <a:solidFill>
                  <a:srgbClr val="000000"/>
                </a:solidFill>
              </a:rPr>
              <a:t>temperature</a:t>
            </a:r>
            <a:r>
              <a:rPr lang="en" sz="1000">
                <a:solidFill>
                  <a:srgbClr val="000000"/>
                </a:solidFill>
              </a:rPr>
              <a:t> on month-long timescales in a gridded format (LAT, LONG) </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Also </a:t>
            </a:r>
            <a:r>
              <a:rPr lang="en" sz="1000">
                <a:solidFill>
                  <a:srgbClr val="000000"/>
                </a:solidFill>
              </a:rPr>
              <a:t>available</a:t>
            </a:r>
            <a:r>
              <a:rPr lang="en" sz="1000">
                <a:solidFill>
                  <a:srgbClr val="000000"/>
                </a:solidFill>
              </a:rPr>
              <a:t> as yearly time series for different grids </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Correlate with pCO2 data </a:t>
            </a:r>
            <a:endParaRPr sz="1000">
              <a:solidFill>
                <a:srgbClr val="000000"/>
              </a:solidFill>
            </a:endParaRPr>
          </a:p>
          <a:p>
            <a:pPr indent="0" lvl="0" marL="0" rtl="0" algn="l">
              <a:spcBef>
                <a:spcPts val="1200"/>
              </a:spcBef>
              <a:spcAft>
                <a:spcPts val="1200"/>
              </a:spcAft>
              <a:buNone/>
            </a:pPr>
            <a:r>
              <a:t/>
            </a:r>
            <a:endParaRPr sz="1050">
              <a:highlight>
                <a:srgbClr val="FFFFFF"/>
              </a:highlight>
            </a:endParaRPr>
          </a:p>
        </p:txBody>
      </p:sp>
      <p:sp>
        <p:nvSpPr>
          <p:cNvPr id="120" name="Google Shape;120;p20"/>
          <p:cNvSpPr txBox="1"/>
          <p:nvPr/>
        </p:nvSpPr>
        <p:spPr>
          <a:xfrm>
            <a:off x="311700" y="443610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dk2"/>
                </a:solidFill>
                <a:latin typeface="Open Sans"/>
                <a:ea typeface="Open Sans"/>
                <a:cs typeface="Open Sans"/>
                <a:sym typeface="Open Sans"/>
              </a:rPr>
              <a:t>Sutton, Adrienne J.; Sabine, Christopher L.; Newton, Jan; Mickett, John; Musielewicz, Sylvia; Maenner Jones, Stacy; Dietrich, Colin; Bott, Randy; Osborne, John (2014). High-resolution ocean and atmosphere pCO2 time-series measurements from mooring Dabob_122W_48N in the Puget Sound (coastal Washington) (NCEI Accession 0116715). [indicate subset used]. NOAA National Centers for Environmental Information. Dataset. https://doi.org/10.3334/cdiac/otg.tsm_dabob_122w_478n. Accessed 1/22/2026.</a:t>
            </a:r>
            <a:endParaRPr sz="800">
              <a:solidFill>
                <a:schemeClr val="dk2"/>
              </a:solidFill>
              <a:latin typeface="Open Sans"/>
              <a:ea typeface="Open Sans"/>
              <a:cs typeface="Open Sans"/>
              <a:sym typeface="Open Sans"/>
            </a:endParaRPr>
          </a:p>
          <a:p>
            <a:pPr indent="0" lvl="0" marL="0" rtl="0" algn="l">
              <a:spcBef>
                <a:spcPts val="120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0" y="464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 Characteristics and Visualizations </a:t>
            </a:r>
            <a:endParaRPr/>
          </a:p>
        </p:txBody>
      </p:sp>
      <p:sp>
        <p:nvSpPr>
          <p:cNvPr id="126" name="Google Shape;126;p21"/>
          <p:cNvSpPr txBox="1"/>
          <p:nvPr>
            <p:ph idx="1" type="body"/>
          </p:nvPr>
        </p:nvSpPr>
        <p:spPr>
          <a:xfrm>
            <a:off x="0" y="681100"/>
            <a:ext cx="4318500" cy="33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Moorings provide real time field observations, and direct measurements of pCO</a:t>
            </a:r>
            <a:r>
              <a:rPr baseline="-25000" lang="en"/>
              <a:t>2 </a:t>
            </a:r>
            <a:endParaRPr baseline="-25000"/>
          </a:p>
          <a:p>
            <a:pPr indent="0" lvl="0" marL="0" rtl="0" algn="l">
              <a:spcBef>
                <a:spcPts val="1200"/>
              </a:spcBef>
              <a:spcAft>
                <a:spcPts val="0"/>
              </a:spcAft>
              <a:buNone/>
            </a:pPr>
            <a:r>
              <a:rPr lang="en"/>
              <a:t>Drawbacks/Issues: </a:t>
            </a:r>
            <a:endParaRPr/>
          </a:p>
          <a:p>
            <a:pPr indent="0" lvl="0" marL="0" rtl="0" algn="l">
              <a:spcBef>
                <a:spcPts val="1200"/>
              </a:spcBef>
              <a:spcAft>
                <a:spcPts val="0"/>
              </a:spcAft>
              <a:buNone/>
            </a:pPr>
            <a:r>
              <a:rPr lang="en"/>
              <a:t>-not fully </a:t>
            </a:r>
            <a:r>
              <a:rPr lang="en"/>
              <a:t>continuous</a:t>
            </a:r>
            <a:r>
              <a:rPr lang="en"/>
              <a:t> because of seasonal deployments</a:t>
            </a:r>
            <a:endParaRPr/>
          </a:p>
          <a:p>
            <a:pPr indent="0" lvl="0" marL="0" rtl="0" algn="l">
              <a:spcBef>
                <a:spcPts val="1200"/>
              </a:spcBef>
              <a:spcAft>
                <a:spcPts val="0"/>
              </a:spcAft>
              <a:buNone/>
            </a:pPr>
            <a:r>
              <a:rPr lang="en"/>
              <a:t>-lack of continuity of instrumentation between moorings and deployment seasons </a:t>
            </a:r>
            <a:endParaRPr/>
          </a:p>
          <a:p>
            <a:pPr indent="0" lvl="0" marL="0" rtl="0" algn="l">
              <a:spcBef>
                <a:spcPts val="1200"/>
              </a:spcBef>
              <a:spcAft>
                <a:spcPts val="0"/>
              </a:spcAft>
              <a:buNone/>
            </a:pPr>
            <a:r>
              <a:rPr lang="en"/>
              <a:t>-no pH or other carbonate species (possible incorporation of PyCO</a:t>
            </a:r>
            <a:r>
              <a:rPr baseline="-25000" lang="en"/>
              <a:t>2</a:t>
            </a:r>
            <a:r>
              <a:rPr lang="en"/>
              <a:t>SYS)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7" name="Google Shape;127;p21"/>
          <p:cNvPicPr preferRelativeResize="0"/>
          <p:nvPr/>
        </p:nvPicPr>
        <p:blipFill>
          <a:blip r:embed="rId3">
            <a:alphaModFix/>
          </a:blip>
          <a:stretch>
            <a:fillRect/>
          </a:stretch>
        </p:blipFill>
        <p:spPr>
          <a:xfrm>
            <a:off x="7056250" y="763525"/>
            <a:ext cx="1915875" cy="1277250"/>
          </a:xfrm>
          <a:prstGeom prst="rect">
            <a:avLst/>
          </a:prstGeom>
          <a:noFill/>
          <a:ln>
            <a:noFill/>
          </a:ln>
        </p:spPr>
      </p:pic>
      <p:pic>
        <p:nvPicPr>
          <p:cNvPr id="128" name="Google Shape;128;p21"/>
          <p:cNvPicPr preferRelativeResize="0"/>
          <p:nvPr/>
        </p:nvPicPr>
        <p:blipFill rotWithShape="1">
          <a:blip r:embed="rId4">
            <a:alphaModFix/>
          </a:blip>
          <a:srcRect b="10348" l="2134" r="6649" t="6992"/>
          <a:stretch/>
        </p:blipFill>
        <p:spPr>
          <a:xfrm>
            <a:off x="4318500" y="653125"/>
            <a:ext cx="2644987" cy="1498051"/>
          </a:xfrm>
          <a:prstGeom prst="rect">
            <a:avLst/>
          </a:prstGeom>
          <a:noFill/>
          <a:ln>
            <a:noFill/>
          </a:ln>
        </p:spPr>
      </p:pic>
      <p:sp>
        <p:nvSpPr>
          <p:cNvPr id="129" name="Google Shape;129;p21"/>
          <p:cNvSpPr/>
          <p:nvPr/>
        </p:nvSpPr>
        <p:spPr>
          <a:xfrm>
            <a:off x="5899100" y="1216250"/>
            <a:ext cx="137100" cy="137100"/>
          </a:xfrm>
          <a:prstGeom prst="star5">
            <a:avLst>
              <a:gd fmla="val 19098" name="adj"/>
              <a:gd fmla="val 105146" name="hf"/>
              <a:gd fmla="val 110557" name="vf"/>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30" name="Google Shape;130;p21"/>
          <p:cNvPicPr preferRelativeResize="0"/>
          <p:nvPr/>
        </p:nvPicPr>
        <p:blipFill>
          <a:blip r:embed="rId5">
            <a:alphaModFix/>
          </a:blip>
          <a:stretch>
            <a:fillRect/>
          </a:stretch>
        </p:blipFill>
        <p:spPr>
          <a:xfrm>
            <a:off x="5394525" y="3322350"/>
            <a:ext cx="3000801" cy="1634900"/>
          </a:xfrm>
          <a:prstGeom prst="rect">
            <a:avLst/>
          </a:prstGeom>
          <a:noFill/>
          <a:ln>
            <a:noFill/>
          </a:ln>
        </p:spPr>
      </p:pic>
      <p:pic>
        <p:nvPicPr>
          <p:cNvPr id="131" name="Google Shape;131;p21" title="Screenshot 2026-01-22 at 9.34.07 PM.png"/>
          <p:cNvPicPr preferRelativeResize="0"/>
          <p:nvPr/>
        </p:nvPicPr>
        <p:blipFill>
          <a:blip r:embed="rId6">
            <a:alphaModFix/>
          </a:blip>
          <a:stretch>
            <a:fillRect/>
          </a:stretch>
        </p:blipFill>
        <p:spPr>
          <a:xfrm>
            <a:off x="5532400" y="2201638"/>
            <a:ext cx="2725049" cy="1120725"/>
          </a:xfrm>
          <a:prstGeom prst="rect">
            <a:avLst/>
          </a:prstGeom>
          <a:noFill/>
          <a:ln>
            <a:noFill/>
          </a:ln>
        </p:spPr>
      </p:pic>
      <p:sp>
        <p:nvSpPr>
          <p:cNvPr id="132" name="Google Shape;132;p21"/>
          <p:cNvSpPr txBox="1"/>
          <p:nvPr/>
        </p:nvSpPr>
        <p:spPr>
          <a:xfrm>
            <a:off x="7929050" y="4770150"/>
            <a:ext cx="27249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Open Sans"/>
                <a:ea typeface="Open Sans"/>
                <a:cs typeface="Open Sans"/>
                <a:sym typeface="Open Sans"/>
              </a:rPr>
              <a:t>PMEL Carbon Program</a:t>
            </a:r>
            <a:endParaRPr sz="800">
              <a:solidFill>
                <a:schemeClr val="dk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